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0"/>
  </p:notesMasterIdLst>
  <p:handoutMasterIdLst>
    <p:handoutMasterId r:id="rId21"/>
  </p:handoutMasterIdLst>
  <p:sldIdLst>
    <p:sldId id="256" r:id="rId2"/>
    <p:sldId id="370" r:id="rId3"/>
    <p:sldId id="2439" r:id="rId4"/>
    <p:sldId id="2440" r:id="rId5"/>
    <p:sldId id="353" r:id="rId6"/>
    <p:sldId id="2441" r:id="rId7"/>
    <p:sldId id="365" r:id="rId8"/>
    <p:sldId id="2448" r:id="rId9"/>
    <p:sldId id="2449" r:id="rId10"/>
    <p:sldId id="2451" r:id="rId11"/>
    <p:sldId id="2454" r:id="rId12"/>
    <p:sldId id="2443" r:id="rId13"/>
    <p:sldId id="2455" r:id="rId14"/>
    <p:sldId id="2444" r:id="rId15"/>
    <p:sldId id="2453" r:id="rId16"/>
    <p:sldId id="2442" r:id="rId17"/>
    <p:sldId id="2456" r:id="rId18"/>
    <p:sldId id="243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AB"/>
    <a:srgbClr val="FFABAB"/>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showGuides="1">
      <p:cViewPr varScale="1">
        <p:scale>
          <a:sx n="84" d="100"/>
          <a:sy n="84" d="100"/>
        </p:scale>
        <p:origin x="90" y="168"/>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71" d="100"/>
          <a:sy n="71" d="100"/>
        </p:scale>
        <p:origin x="23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2/21/2019</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2/21/2019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Tree>
    <p:extLst>
      <p:ext uri="{BB962C8B-B14F-4D97-AF65-F5344CB8AC3E}">
        <p14:creationId xmlns:p14="http://schemas.microsoft.com/office/powerpoint/2010/main" val="274673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Weak leadership, where the team lacks a strong leader, can pave the way for a dominant team member to take over, resulting in a lack of direction and conflict.</a:t>
            </a:r>
            <a:br>
              <a:rPr lang="en-US" sz="1200" dirty="0" smtClean="0"/>
            </a:br>
            <a:r>
              <a:rPr lang="en-US" sz="1200" dirty="0" smtClean="0"/>
              <a:t>Excessive deference to authority can have a stagnating effect of teams as people would rather agree with the leader than offering innovative ideas and opinions. Groupthink can have a similar effect.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Aggressive, negative, withdrawing, recognition-seeking and even joking behaviors can block the flow of information in the team.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Some team members ta</a:t>
            </a:r>
            <a:r>
              <a:rPr lang="en-US" sz="1200" b="0" i="0" kern="1200" dirty="0" smtClean="0">
                <a:solidFill>
                  <a:schemeClr val="tx1"/>
                </a:solidFill>
                <a:effectLst/>
                <a:latin typeface="+mn-lt"/>
                <a:ea typeface="+mn-ea"/>
                <a:cs typeface="+mn-cs"/>
              </a:rPr>
              <a:t>king it easy at the expense of other colleagues can lead to poor group dynamics and outcomes.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Team members may hold back their opinions and ideas as result of feeling they are being judged harshly by other team members.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14</a:t>
            </a:fld>
            <a:endParaRPr lang="en-US" dirty="0"/>
          </a:p>
        </p:txBody>
      </p:sp>
    </p:spTree>
    <p:extLst>
      <p:ext uri="{BB962C8B-B14F-4D97-AF65-F5344CB8AC3E}">
        <p14:creationId xmlns:p14="http://schemas.microsoft.com/office/powerpoint/2010/main" val="164371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15</a:t>
            </a:fld>
            <a:endParaRPr lang="en-US" dirty="0"/>
          </a:p>
        </p:txBody>
      </p:sp>
    </p:spTree>
    <p:extLst>
      <p:ext uri="{BB962C8B-B14F-4D97-AF65-F5344CB8AC3E}">
        <p14:creationId xmlns:p14="http://schemas.microsoft.com/office/powerpoint/2010/main" val="1184697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you see a team member engaging in unhelpful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work to address it quickly. Speak to the team member directly and invite him or her to reflect on the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and how it can be changed to support the team’s goals.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Teams and individual team members need a strong focus to thrive. If you create a team charter and offer clearly defined roles, you could motivate team members to address their responsibilities and work together more effectively. </a:t>
            </a:r>
          </a:p>
          <a:p>
            <a:r>
              <a:rPr lang="en-US" sz="1200" b="0" i="0" kern="1200" dirty="0" smtClean="0">
                <a:solidFill>
                  <a:schemeClr val="tx1"/>
                </a:solidFill>
                <a:effectLst/>
                <a:latin typeface="+mn-lt"/>
                <a:ea typeface="+mn-ea"/>
                <a:cs typeface="+mn-cs"/>
              </a:rPr>
              <a:t>Deliberately build a supportive team culture. Use team-building exercises to encourage stronger relationships between individual team members. Create a workplace that supports employee well-being, success and enthusiasm for work.</a:t>
            </a:r>
          </a:p>
          <a:p>
            <a:r>
              <a:rPr lang="en-US" sz="1200" b="0" i="0" kern="1200" dirty="0" smtClean="0">
                <a:solidFill>
                  <a:schemeClr val="tx1"/>
                </a:solidFill>
                <a:effectLst/>
                <a:latin typeface="+mn-lt"/>
                <a:ea typeface="+mn-ea"/>
                <a:cs typeface="+mn-cs"/>
              </a:rPr>
              <a:t>Give your team tools to drive open communication and encourage team members to communicate clearly to each other. Keep team members updated about project changes and news, and they will feel included and alerted to what is going on.</a:t>
            </a:r>
          </a:p>
          <a:p>
            <a:r>
              <a:rPr lang="en-US" dirty="0" smtClean="0"/>
              <a:t>As  part of the </a:t>
            </a:r>
            <a:r>
              <a:rPr lang="en-US" dirty="0" err="1" smtClean="0"/>
              <a:t>organisation’s</a:t>
            </a:r>
            <a:r>
              <a:rPr lang="en-US" dirty="0" smtClean="0"/>
              <a:t> leadership, you should always be paying attention to your team and know what is going on. Look out for unacceptable </a:t>
            </a:r>
            <a:r>
              <a:rPr lang="en-US" dirty="0" err="1" smtClean="0"/>
              <a:t>behaviours</a:t>
            </a:r>
            <a:r>
              <a:rPr lang="en-US" dirty="0" smtClean="0"/>
              <a:t> such as bullying, groupthink and freeriding so you are ready to address them right away. </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16</a:t>
            </a:fld>
            <a:endParaRPr lang="en-US" dirty="0"/>
          </a:p>
        </p:txBody>
      </p:sp>
    </p:spTree>
    <p:extLst>
      <p:ext uri="{BB962C8B-B14F-4D97-AF65-F5344CB8AC3E}">
        <p14:creationId xmlns:p14="http://schemas.microsoft.com/office/powerpoint/2010/main" val="3581821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17</a:t>
            </a:fld>
            <a:endParaRPr lang="en-US" dirty="0"/>
          </a:p>
        </p:txBody>
      </p:sp>
    </p:spTree>
    <p:extLst>
      <p:ext uri="{BB962C8B-B14F-4D97-AF65-F5344CB8AC3E}">
        <p14:creationId xmlns:p14="http://schemas.microsoft.com/office/powerpoint/2010/main" val="157389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0979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3786160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90415"/>
          </a:xfrm>
        </p:spPr>
        <p:txBody>
          <a:bodyPr/>
          <a:lstStyle/>
          <a:p>
            <a:r>
              <a:rPr lang="en-US" dirty="0"/>
              <a:t>A common mistake is the failure to recognize that any team endeavor requires the identification or emergence of a leader. This person isn’t there to tell people what to do, but to guide the process, ensure a steady supply of resources, coordinate efforts, and assist in cross-functional-teamwork.</a:t>
            </a:r>
          </a:p>
          <a:p>
            <a:r>
              <a:rPr lang="en-US" dirty="0" smtClean="0"/>
              <a:t/>
            </a:r>
            <a:br>
              <a:rPr lang="en-US" dirty="0" smtClean="0"/>
            </a:br>
            <a:r>
              <a:rPr lang="en-US" dirty="0"/>
              <a:t>Understanding the various functions and responsibilities of the team is critical to success. Taking the time to understand the expertise and special interests of team members will allow you to match people with their capacity to complete the project tasks.</a:t>
            </a:r>
          </a:p>
          <a:p>
            <a:r>
              <a:rPr lang="en-US" dirty="0"/>
              <a:t/>
            </a:r>
            <a:br>
              <a:rPr lang="en-US" dirty="0"/>
            </a:br>
            <a:r>
              <a:rPr lang="en-US" dirty="0"/>
              <a:t>In any team, recognizing and understanding the goal is paramount. All organizations have long-term goals, and project teams must set and understand technical and process goals.</a:t>
            </a:r>
          </a:p>
          <a:p>
            <a:r>
              <a:rPr lang="en-US" dirty="0"/>
              <a:t/>
            </a:r>
            <a:br>
              <a:rPr lang="en-US" dirty="0"/>
            </a:br>
            <a:r>
              <a:rPr lang="en-US" dirty="0"/>
              <a:t>Teams that effectively manage their time achieve better results.</a:t>
            </a:r>
          </a:p>
          <a:p>
            <a:r>
              <a:rPr lang="en-US" dirty="0"/>
              <a:t/>
            </a:r>
            <a:br>
              <a:rPr lang="en-US" dirty="0"/>
            </a:br>
            <a:r>
              <a:rPr lang="en-US" dirty="0"/>
              <a:t>Every day people make decisions quickly – from what to wear to what to have for breakfast – individuals use rational and irrational methods to make decisions. However, when two or more people (any team or committee) attempt to make the simplest decision without agreement, chaos results.</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dirty="0"/>
              <a:t>“</a:t>
            </a:r>
            <a:r>
              <a:rPr lang="en-US" i="1" dirty="0"/>
              <a:t>An ounce of prevention is worth a pound of cure.”</a:t>
            </a:r>
            <a:r>
              <a:rPr lang="en-US" dirty="0"/>
              <a:t> As it relates to teams, no truer words apply. When teams meet, there should be a set of standards that establish how team members behave toward one another. This will not only ensure courtesy, but also an effective and efficient use of your team’s time together.</a:t>
            </a:r>
          </a:p>
          <a:p>
            <a:r>
              <a:rPr lang="en-US" dirty="0"/>
              <a:t/>
            </a:r>
            <a:br>
              <a:rPr lang="en-US" dirty="0"/>
            </a:br>
            <a:r>
              <a:rPr lang="en-US" dirty="0"/>
              <a:t>Teams must have knowledge (and accessibility) to utilize and comprehend the quality tools needed for each project or task.</a:t>
            </a:r>
          </a:p>
          <a:p>
            <a:r>
              <a:rPr lang="en-US" dirty="0"/>
              <a:t/>
            </a:r>
            <a:br>
              <a:rPr lang="en-US" dirty="0"/>
            </a:br>
            <a:r>
              <a:rPr lang="en-US" dirty="0"/>
              <a:t>No matter how well a team prepares for maladaptive behavior and attempts to prevent it, such behavior will occur. This is particularly the case on teams! When these maladaptive behaviors are ignored and left to fester, they’re like a dead body left to rot in the living room. It looks and smells progressively worse, and no one will want to deal with it.</a:t>
            </a:r>
          </a:p>
          <a:p>
            <a:r>
              <a:rPr lang="en-US" dirty="0"/>
              <a:t/>
            </a:r>
            <a:br>
              <a:rPr lang="en-US" dirty="0"/>
            </a:br>
            <a:r>
              <a:rPr lang="en-US" dirty="0"/>
              <a:t>Teams waste a lot of time before the actual work gets done. Better results in project teams can come in the initial phase if project teams have project management expertise.</a:t>
            </a:r>
          </a:p>
          <a:p>
            <a:r>
              <a:rPr lang="en-US" dirty="0"/>
              <a:t/>
            </a:r>
            <a:br>
              <a:rPr lang="en-US" dirty="0"/>
            </a:br>
            <a:r>
              <a:rPr lang="en-US" dirty="0"/>
              <a:t>Teams need to understand that problems don’t equal solutions. </a:t>
            </a:r>
            <a:r>
              <a:rPr lang="en-US" b="1" dirty="0"/>
              <a:t>Solutions = Solutions</a:t>
            </a:r>
            <a:r>
              <a:rPr lang="en-US" dirty="0"/>
              <a:t>. Teams must quickly acknowledge problems when they exist, then work to determine what will take the place of the problem.</a:t>
            </a: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3056967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372143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398523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11</a:t>
            </a:fld>
            <a:endParaRPr lang="en-US" dirty="0"/>
          </a:p>
        </p:txBody>
      </p:sp>
    </p:spTree>
    <p:extLst>
      <p:ext uri="{BB962C8B-B14F-4D97-AF65-F5344CB8AC3E}">
        <p14:creationId xmlns:p14="http://schemas.microsoft.com/office/powerpoint/2010/main" val="141298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12</a:t>
            </a:fld>
            <a:endParaRPr lang="en-US" dirty="0"/>
          </a:p>
        </p:txBody>
      </p:sp>
    </p:spTree>
    <p:extLst>
      <p:ext uri="{BB962C8B-B14F-4D97-AF65-F5344CB8AC3E}">
        <p14:creationId xmlns:p14="http://schemas.microsoft.com/office/powerpoint/2010/main" val="364457611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2/21/2019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6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smtClean="0"/>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431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2/21/2019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7000"/>
            <a:lum/>
          </a:blip>
          <a:srcRect/>
          <a:stretch>
            <a:fillRect/>
          </a:stretch>
        </a:blipFill>
        <a:effectLst/>
      </p:bgPr>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5" cstate="screen">
            <a:extLst>
              <a:ext uri="{BEBA8EAE-BF5A-486C-A8C5-ECC9F3942E4B}">
                <a14:imgProps xmlns:a14="http://schemas.microsoft.com/office/drawing/2010/main">
                  <a14:imgLayer r:embed="rId16">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70" r:id="rId6"/>
    <p:sldLayoutId id="2147483672" r:id="rId7"/>
    <p:sldLayoutId id="2147483673" r:id="rId8"/>
    <p:sldLayoutId id="2147483653" r:id="rId9"/>
    <p:sldLayoutId id="2147483671" r:id="rId10"/>
    <p:sldLayoutId id="2147483654" r:id="rId11"/>
    <p:sldLayoutId id="2147483655" r:id="rId12"/>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video" Target="https://www.youtube.com/embed/hMesDq_rNOw" TargetMode="External"/><Relationship Id="rId4" Type="http://schemas.openxmlformats.org/officeDocument/2006/relationships/hyperlink" Target="https://www.youtube.com/watch?v=hMesDq_rNO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blog.practiceplan.co.u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video" Target="https://www.youtube.com/embed/6fbE52YDEjU" TargetMode="External"/><Relationship Id="rId4" Type="http://schemas.openxmlformats.org/officeDocument/2006/relationships/hyperlink" Target="https://www.youtube.com/watch?v=6fbE52YDEjU"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7687490" y="1634535"/>
            <a:ext cx="4630127" cy="1872028"/>
          </a:xfrm>
        </p:spPr>
        <p:txBody>
          <a:bodyPr/>
          <a:lstStyle/>
          <a:p>
            <a:pPr algn="ctr"/>
            <a:r>
              <a:rPr lang="en-US" dirty="0" smtClean="0"/>
              <a:t>Team Dynamics</a:t>
            </a:r>
            <a:endParaRPr lang="en-US" dirty="0"/>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7778929" y="3321913"/>
            <a:ext cx="4630127" cy="1500187"/>
          </a:xfrm>
        </p:spPr>
        <p:txBody>
          <a:bodyPr/>
          <a:lstStyle/>
          <a:p>
            <a:pPr algn="ctr"/>
            <a:r>
              <a:rPr lang="en-US" dirty="0" smtClean="0"/>
              <a:t>K.P.I. </a:t>
            </a:r>
            <a:r>
              <a:rPr lang="en-US" dirty="0" err="1" smtClean="0"/>
              <a:t>Shenesh</a:t>
            </a:r>
            <a:r>
              <a:rPr lang="en-US" dirty="0" smtClean="0"/>
              <a:t> </a:t>
            </a:r>
            <a:r>
              <a:rPr lang="en-US" dirty="0" err="1" smtClean="0"/>
              <a:t>Perera</a:t>
            </a:r>
            <a:endParaRPr lang="en-US" dirty="0"/>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618798"/>
            <a:ext cx="8083500" cy="4900798"/>
          </a:xfrm>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45C00377-489B-40EC-B059-26BDDD2E89B9}" type="slidenum">
              <a:rPr lang="en-US" smtClean="0"/>
              <a:pPr/>
              <a:t>10</a:t>
            </a:fld>
            <a:endParaRPr lang="en-US" dirty="0"/>
          </a:p>
        </p:txBody>
      </p:sp>
      <p:pic>
        <p:nvPicPr>
          <p:cNvPr id="6" name="hMesDq_rNOw"/>
          <p:cNvPicPr>
            <a:picLocks noRot="1" noChangeAspect="1"/>
          </p:cNvPicPr>
          <p:nvPr>
            <a:videoFile r:link="rId1"/>
          </p:nvPr>
        </p:nvPicPr>
        <p:blipFill>
          <a:blip r:embed="rId3"/>
          <a:stretch>
            <a:fillRect/>
          </a:stretch>
        </p:blipFill>
        <p:spPr>
          <a:xfrm>
            <a:off x="0" y="428625"/>
            <a:ext cx="12192000" cy="6386513"/>
          </a:xfrm>
          <a:prstGeom prst="rect">
            <a:avLst/>
          </a:prstGeom>
        </p:spPr>
      </p:pic>
      <p:sp>
        <p:nvSpPr>
          <p:cNvPr id="7" name="TextBox 6"/>
          <p:cNvSpPr txBox="1"/>
          <p:nvPr/>
        </p:nvSpPr>
        <p:spPr>
          <a:xfrm>
            <a:off x="4663440" y="59293"/>
            <a:ext cx="3528210" cy="369332"/>
          </a:xfrm>
          <a:prstGeom prst="rect">
            <a:avLst/>
          </a:prstGeom>
          <a:noFill/>
        </p:spPr>
        <p:txBody>
          <a:bodyPr wrap="none" rtlCol="0">
            <a:spAutoFit/>
          </a:bodyPr>
          <a:lstStyle/>
          <a:p>
            <a:r>
              <a:rPr lang="en-US" dirty="0" smtClean="0"/>
              <a:t>If the video doesn’t work, click </a:t>
            </a:r>
            <a:r>
              <a:rPr lang="en-US" dirty="0" smtClean="0">
                <a:hlinkClick r:id="rId4"/>
              </a:rPr>
              <a:t>here</a:t>
            </a:r>
            <a:endParaRPr lang="en-US" dirty="0"/>
          </a:p>
        </p:txBody>
      </p:sp>
    </p:spTree>
    <p:extLst>
      <p:ext uri="{BB962C8B-B14F-4D97-AF65-F5344CB8AC3E}">
        <p14:creationId xmlns:p14="http://schemas.microsoft.com/office/powerpoint/2010/main" val="831308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What is good team dynamics?</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11</a:t>
            </a:fld>
            <a:endParaRPr lang="en-US" dirty="0"/>
          </a:p>
        </p:txBody>
      </p:sp>
    </p:spTree>
    <p:extLst>
      <p:ext uri="{BB962C8B-B14F-4D97-AF65-F5344CB8AC3E}">
        <p14:creationId xmlns:p14="http://schemas.microsoft.com/office/powerpoint/2010/main" val="400237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3077" y="240030"/>
            <a:ext cx="11624693" cy="1260921"/>
          </a:xfrm>
        </p:spPr>
        <p:txBody>
          <a:bodyPr>
            <a:normAutofit/>
          </a:bodyPr>
          <a:lstStyle/>
          <a:p>
            <a:pPr algn="ctr"/>
            <a:r>
              <a:rPr lang="en-US" dirty="0"/>
              <a:t>A team with positive </a:t>
            </a:r>
            <a:r>
              <a:rPr lang="en-US" dirty="0" smtClean="0"/>
              <a:t>team </a:t>
            </a:r>
            <a:r>
              <a:rPr lang="en-US" dirty="0"/>
              <a:t>dynamics tend to have team members who trust each other.</a:t>
            </a:r>
            <a:endParaRPr lang="en-US" dirty="0"/>
          </a:p>
        </p:txBody>
      </p:sp>
      <p:sp>
        <p:nvSpPr>
          <p:cNvPr id="8" name="Text Placeholder 7"/>
          <p:cNvSpPr>
            <a:spLocks noGrp="1"/>
          </p:cNvSpPr>
          <p:nvPr>
            <p:ph type="body" sz="half" idx="2"/>
          </p:nvPr>
        </p:nvSpPr>
        <p:spPr>
          <a:xfrm>
            <a:off x="63077" y="1500951"/>
            <a:ext cx="5695077" cy="5220524"/>
          </a:xfrm>
        </p:spPr>
        <p:txBody>
          <a:bodyPr>
            <a:normAutofit/>
          </a:bodyPr>
          <a:lstStyle/>
          <a:p>
            <a:pPr marL="285750" indent="-285750">
              <a:buFont typeface="Arial" panose="020B0604020202020204" pitchFamily="34" charset="0"/>
              <a:buChar char="•"/>
            </a:pPr>
            <a:r>
              <a:rPr lang="en-US" sz="1800" dirty="0"/>
              <a:t>They can work towards collective decisions and they are held accountable for outcomes. </a:t>
            </a:r>
            <a:endParaRPr lang="en-US" sz="1800" dirty="0" smtClean="0"/>
          </a:p>
          <a:p>
            <a:pPr marL="285750" indent="-285750">
              <a:buFont typeface="Arial" panose="020B0604020202020204" pitchFamily="34" charset="0"/>
              <a:buChar char="•"/>
            </a:pPr>
            <a:r>
              <a:rPr lang="en-US" sz="1800" dirty="0" smtClean="0"/>
              <a:t>A </a:t>
            </a:r>
            <a:r>
              <a:rPr lang="en-US" sz="1800" dirty="0"/>
              <a:t>team with good </a:t>
            </a:r>
            <a:r>
              <a:rPr lang="en-US" sz="1800" dirty="0" smtClean="0"/>
              <a:t>team </a:t>
            </a:r>
            <a:r>
              <a:rPr lang="en-US" sz="1800" dirty="0"/>
              <a:t>dynamics may be constructive and productive, and it may demonstrate mutual understanding and self-corrective </a:t>
            </a:r>
            <a:r>
              <a:rPr lang="en-US" sz="1800" dirty="0" smtClean="0"/>
              <a:t>behavior</a:t>
            </a:r>
            <a:r>
              <a:rPr lang="en-US" sz="1800" dirty="0"/>
              <a:t>. </a:t>
            </a:r>
            <a:endParaRPr lang="en-US" sz="1800" dirty="0" smtClean="0"/>
          </a:p>
          <a:p>
            <a:pPr marL="285750" indent="-285750">
              <a:buFont typeface="Arial" panose="020B0604020202020204" pitchFamily="34" charset="0"/>
              <a:buChar char="•"/>
            </a:pPr>
            <a:r>
              <a:rPr lang="en-US" sz="1800" dirty="0" smtClean="0"/>
              <a:t>On </a:t>
            </a:r>
            <a:r>
              <a:rPr lang="en-US" sz="1800" dirty="0"/>
              <a:t>the other hand, poor </a:t>
            </a:r>
            <a:r>
              <a:rPr lang="en-US" sz="1800" dirty="0" smtClean="0"/>
              <a:t>team </a:t>
            </a:r>
            <a:r>
              <a:rPr lang="en-US" sz="1800" dirty="0"/>
              <a:t>dynamics can be disruptive for successful decision making and work outcomes.</a:t>
            </a:r>
          </a:p>
          <a:p>
            <a:pPr marL="285750" indent="-285750">
              <a:buFont typeface="Arial" panose="020B0604020202020204" pitchFamily="34" charset="0"/>
              <a:buChar char="•"/>
            </a:pPr>
            <a:r>
              <a:rPr lang="en-US" sz="1800" dirty="0" smtClean="0"/>
              <a:t>Team </a:t>
            </a:r>
            <a:r>
              <a:rPr lang="en-US" sz="1800" dirty="0"/>
              <a:t>dynamics matter because they impact things like creativity, productivity and effectiveness. </a:t>
            </a:r>
            <a:endParaRPr lang="en-US" sz="1800" dirty="0" smtClean="0"/>
          </a:p>
          <a:p>
            <a:pPr marL="285750" indent="-285750">
              <a:buFont typeface="Arial" panose="020B0604020202020204" pitchFamily="34" charset="0"/>
              <a:buChar char="•"/>
            </a:pPr>
            <a:r>
              <a:rPr lang="en-US" sz="1800" dirty="0" smtClean="0"/>
              <a:t>Since team </a:t>
            </a:r>
            <a:r>
              <a:rPr lang="en-US" sz="1800" dirty="0"/>
              <a:t>work is integral to </a:t>
            </a:r>
            <a:r>
              <a:rPr lang="en-US" sz="1800" dirty="0" smtClean="0"/>
              <a:t>organization, </a:t>
            </a:r>
            <a:r>
              <a:rPr lang="en-US" sz="1800" dirty="0"/>
              <a:t>for business leaders, addressing group dynamics can lead to better work outcomes, customer satisfaction and an improved bottom line.</a:t>
            </a:r>
            <a:endParaRPr lang="en-US" sz="18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12</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212508" y="1458379"/>
            <a:ext cx="5979492" cy="4247500"/>
          </a:xfrm>
        </p:spPr>
      </p:pic>
      <p:sp>
        <p:nvSpPr>
          <p:cNvPr id="2" name="TextBox 1"/>
          <p:cNvSpPr txBox="1"/>
          <p:nvPr/>
        </p:nvSpPr>
        <p:spPr>
          <a:xfrm>
            <a:off x="7012517" y="4994910"/>
            <a:ext cx="4675254" cy="369332"/>
          </a:xfrm>
          <a:prstGeom prst="rect">
            <a:avLst/>
          </a:prstGeom>
          <a:noFill/>
        </p:spPr>
        <p:txBody>
          <a:bodyPr wrap="none" rtlCol="0">
            <a:spAutoFit/>
          </a:bodyPr>
          <a:lstStyle/>
          <a:p>
            <a:r>
              <a:rPr lang="en-US" dirty="0"/>
              <a:t>Figure </a:t>
            </a:r>
            <a:r>
              <a:rPr lang="en-US" dirty="0" smtClean="0"/>
              <a:t>1.5, teamdynamicsweb.com, 10/12/2017</a:t>
            </a:r>
            <a:endParaRPr lang="en-US" dirty="0"/>
          </a:p>
        </p:txBody>
      </p:sp>
    </p:spTree>
    <p:extLst>
      <p:ext uri="{BB962C8B-B14F-4D97-AF65-F5344CB8AC3E}">
        <p14:creationId xmlns:p14="http://schemas.microsoft.com/office/powerpoint/2010/main" val="3858346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What is bad team dynamics?</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13</a:t>
            </a:fld>
            <a:endParaRPr lang="en-US" dirty="0"/>
          </a:p>
        </p:txBody>
      </p:sp>
    </p:spTree>
    <p:extLst>
      <p:ext uri="{BB962C8B-B14F-4D97-AF65-F5344CB8AC3E}">
        <p14:creationId xmlns:p14="http://schemas.microsoft.com/office/powerpoint/2010/main" val="736581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3078" y="240030"/>
            <a:ext cx="11805802" cy="1260921"/>
          </a:xfrm>
        </p:spPr>
        <p:txBody>
          <a:bodyPr>
            <a:normAutofit/>
          </a:bodyPr>
          <a:lstStyle/>
          <a:p>
            <a:pPr algn="ctr"/>
            <a:r>
              <a:rPr lang="en-US" dirty="0" smtClean="0"/>
              <a:t>A group of people who dislike working with each other.</a:t>
            </a:r>
            <a:endParaRPr lang="en-US" dirty="0"/>
          </a:p>
        </p:txBody>
      </p:sp>
      <p:sp>
        <p:nvSpPr>
          <p:cNvPr id="8" name="Text Placeholder 7"/>
          <p:cNvSpPr>
            <a:spLocks noGrp="1"/>
          </p:cNvSpPr>
          <p:nvPr>
            <p:ph type="body" sz="half" idx="2"/>
          </p:nvPr>
        </p:nvSpPr>
        <p:spPr>
          <a:xfrm>
            <a:off x="63077" y="1500951"/>
            <a:ext cx="6149431" cy="5220524"/>
          </a:xfrm>
        </p:spPr>
        <p:txBody>
          <a:bodyPr>
            <a:normAutofit/>
          </a:bodyPr>
          <a:lstStyle/>
          <a:p>
            <a:r>
              <a:rPr lang="en-US" sz="2100" dirty="0"/>
              <a:t>T</a:t>
            </a:r>
            <a:r>
              <a:rPr lang="en-US" sz="2100" dirty="0" smtClean="0"/>
              <a:t>he </a:t>
            </a:r>
            <a:r>
              <a:rPr lang="en-US" sz="2100" dirty="0"/>
              <a:t>common causes behind poor group </a:t>
            </a:r>
            <a:r>
              <a:rPr lang="en-US" sz="2100" dirty="0" smtClean="0"/>
              <a:t>dynamics are:</a:t>
            </a:r>
          </a:p>
          <a:p>
            <a:pPr marL="342900" indent="-342900">
              <a:buFont typeface="Arial" panose="020B0604020202020204" pitchFamily="34" charset="0"/>
              <a:buChar char="•"/>
            </a:pPr>
            <a:r>
              <a:rPr lang="en-US" sz="2000" dirty="0"/>
              <a:t>Weak leadership </a:t>
            </a:r>
            <a:endParaRPr lang="en-US" sz="2000" dirty="0" smtClean="0"/>
          </a:p>
          <a:p>
            <a:pPr marL="342900" indent="-342900">
              <a:buFont typeface="Arial" panose="020B0604020202020204" pitchFamily="34" charset="0"/>
              <a:buChar char="•"/>
            </a:pPr>
            <a:r>
              <a:rPr lang="en-US" sz="2000" dirty="0" smtClean="0"/>
              <a:t>Authority </a:t>
            </a:r>
            <a:r>
              <a:rPr lang="en-US" sz="2000" dirty="0"/>
              <a:t>and </a:t>
            </a:r>
            <a:r>
              <a:rPr lang="en-US" sz="2000" dirty="0" smtClean="0"/>
              <a:t>groupthink</a:t>
            </a:r>
          </a:p>
          <a:p>
            <a:pPr marL="342900" indent="-342900">
              <a:buFont typeface="Arial" panose="020B0604020202020204" pitchFamily="34" charset="0"/>
              <a:buChar char="•"/>
            </a:pPr>
            <a:r>
              <a:rPr lang="en-US" sz="2000" dirty="0" smtClean="0"/>
              <a:t>Free-riding</a:t>
            </a:r>
          </a:p>
          <a:p>
            <a:pPr marL="342900" indent="-342900">
              <a:buFont typeface="Arial" panose="020B0604020202020204" pitchFamily="34" charset="0"/>
              <a:buChar char="•"/>
            </a:pPr>
            <a:r>
              <a:rPr lang="en-US" sz="2000" dirty="0" smtClean="0"/>
              <a:t>Blocking behaviors</a:t>
            </a:r>
            <a:endParaRPr lang="en-US" sz="2000" dirty="0"/>
          </a:p>
          <a:p>
            <a:pPr marL="342900" indent="-342900">
              <a:buFont typeface="Arial" panose="020B0604020202020204" pitchFamily="34" charset="0"/>
              <a:buChar char="•"/>
            </a:pPr>
            <a:r>
              <a:rPr lang="en-US" sz="2000" dirty="0" smtClean="0"/>
              <a:t>Evaluation apprehension</a:t>
            </a:r>
            <a:endParaRPr lang="en-US" sz="20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14</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212508" y="1458379"/>
            <a:ext cx="5979492" cy="4247500"/>
          </a:xfrm>
        </p:spPr>
      </p:pic>
      <p:sp>
        <p:nvSpPr>
          <p:cNvPr id="2" name="TextBox 1"/>
          <p:cNvSpPr txBox="1"/>
          <p:nvPr/>
        </p:nvSpPr>
        <p:spPr>
          <a:xfrm>
            <a:off x="7012517" y="4994910"/>
            <a:ext cx="4675254" cy="369332"/>
          </a:xfrm>
          <a:prstGeom prst="rect">
            <a:avLst/>
          </a:prstGeom>
          <a:noFill/>
        </p:spPr>
        <p:txBody>
          <a:bodyPr wrap="none" rtlCol="0">
            <a:spAutoFit/>
          </a:bodyPr>
          <a:lstStyle/>
          <a:p>
            <a:r>
              <a:rPr lang="en-US" dirty="0"/>
              <a:t>Figure </a:t>
            </a:r>
            <a:r>
              <a:rPr lang="en-US" dirty="0" smtClean="0"/>
              <a:t>1.6, teamdynamicsweb.com, 10/12/2017</a:t>
            </a:r>
            <a:endParaRPr lang="en-US" dirty="0"/>
          </a:p>
        </p:txBody>
      </p:sp>
    </p:spTree>
    <p:extLst>
      <p:ext uri="{BB962C8B-B14F-4D97-AF65-F5344CB8AC3E}">
        <p14:creationId xmlns:p14="http://schemas.microsoft.com/office/powerpoint/2010/main" val="1804198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How to improve &amp; maintain team dynamics?</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15</a:t>
            </a:fld>
            <a:endParaRPr lang="en-US" dirty="0"/>
          </a:p>
        </p:txBody>
      </p:sp>
    </p:spTree>
    <p:extLst>
      <p:ext uri="{BB962C8B-B14F-4D97-AF65-F5344CB8AC3E}">
        <p14:creationId xmlns:p14="http://schemas.microsoft.com/office/powerpoint/2010/main" val="84861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383117" y="1783615"/>
            <a:ext cx="6445211" cy="4247500"/>
          </a:xfrm>
        </p:spPr>
        <p:txBody>
          <a:bodyPr>
            <a:normAutofit/>
          </a:bodyPr>
          <a:lstStyle/>
          <a:p>
            <a:pPr marL="342900" indent="-342900">
              <a:buFont typeface="Wingdings" panose="05000000000000000000" pitchFamily="2" charset="2"/>
              <a:buChar char="ü"/>
            </a:pPr>
            <a:r>
              <a:rPr lang="en-US" sz="2400" dirty="0"/>
              <a:t>Address problems </a:t>
            </a:r>
            <a:r>
              <a:rPr lang="en-US" sz="2400" dirty="0" smtClean="0"/>
              <a:t>quickly</a:t>
            </a:r>
          </a:p>
          <a:p>
            <a:pPr marL="342900" indent="-342900">
              <a:buFont typeface="Wingdings" panose="05000000000000000000" pitchFamily="2" charset="2"/>
              <a:buChar char="ü"/>
            </a:pPr>
            <a:r>
              <a:rPr lang="en-US" sz="2400" dirty="0"/>
              <a:t>Create a team </a:t>
            </a:r>
            <a:r>
              <a:rPr lang="en-US" sz="2400" dirty="0" smtClean="0"/>
              <a:t>motive</a:t>
            </a:r>
          </a:p>
          <a:p>
            <a:pPr marL="342900" indent="-342900">
              <a:buFont typeface="Wingdings" panose="05000000000000000000" pitchFamily="2" charset="2"/>
              <a:buChar char="ü"/>
            </a:pPr>
            <a:r>
              <a:rPr lang="en-US" sz="2400" dirty="0"/>
              <a:t>Enhance team </a:t>
            </a:r>
            <a:r>
              <a:rPr lang="en-US" sz="2400" dirty="0" smtClean="0"/>
              <a:t>culture</a:t>
            </a:r>
          </a:p>
          <a:p>
            <a:pPr marL="342900" indent="-342900">
              <a:buFont typeface="Wingdings" panose="05000000000000000000" pitchFamily="2" charset="2"/>
              <a:buChar char="ü"/>
            </a:pPr>
            <a:r>
              <a:rPr lang="en-US" sz="2400" dirty="0"/>
              <a:t>Build </a:t>
            </a:r>
            <a:r>
              <a:rPr lang="en-US" sz="2400" dirty="0" smtClean="0"/>
              <a:t>communication</a:t>
            </a:r>
          </a:p>
          <a:p>
            <a:pPr marL="342900" indent="-342900">
              <a:buFont typeface="Wingdings" panose="05000000000000000000" pitchFamily="2" charset="2"/>
              <a:buChar char="ü"/>
            </a:pPr>
            <a:r>
              <a:rPr lang="en-US" sz="2400" dirty="0"/>
              <a:t>Always pay attention</a:t>
            </a:r>
            <a:endParaRPr lang="en-US" sz="24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18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16</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212508" y="1458379"/>
            <a:ext cx="5979492" cy="4247500"/>
          </a:xfrm>
        </p:spPr>
      </p:pic>
      <p:sp>
        <p:nvSpPr>
          <p:cNvPr id="2" name="TextBox 1"/>
          <p:cNvSpPr txBox="1"/>
          <p:nvPr/>
        </p:nvSpPr>
        <p:spPr>
          <a:xfrm>
            <a:off x="7012517" y="4994910"/>
            <a:ext cx="4675254" cy="369332"/>
          </a:xfrm>
          <a:prstGeom prst="rect">
            <a:avLst/>
          </a:prstGeom>
          <a:noFill/>
        </p:spPr>
        <p:txBody>
          <a:bodyPr wrap="none" rtlCol="0">
            <a:spAutoFit/>
          </a:bodyPr>
          <a:lstStyle/>
          <a:p>
            <a:r>
              <a:rPr lang="en-US" dirty="0"/>
              <a:t>Figure </a:t>
            </a:r>
            <a:r>
              <a:rPr lang="en-US" dirty="0" smtClean="0"/>
              <a:t>1.7, teamdynamicsweb.com, 10/12/2017</a:t>
            </a:r>
            <a:endParaRPr lang="en-US" dirty="0"/>
          </a:p>
        </p:txBody>
      </p:sp>
    </p:spTree>
    <p:extLst>
      <p:ext uri="{BB962C8B-B14F-4D97-AF65-F5344CB8AC3E}">
        <p14:creationId xmlns:p14="http://schemas.microsoft.com/office/powerpoint/2010/main" val="1430012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8A24D66-1393-5A4A-A837-99DB7C78625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0902"/>
          <a:stretch/>
        </p:blipFill>
        <p:spPr>
          <a:xfrm>
            <a:off x="-38100" y="662939"/>
            <a:ext cx="12230100" cy="5678285"/>
          </a:xfrm>
        </p:spPr>
      </p:pic>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TextBox 1"/>
          <p:cNvSpPr txBox="1"/>
          <p:nvPr/>
        </p:nvSpPr>
        <p:spPr>
          <a:xfrm>
            <a:off x="3307364" y="293607"/>
            <a:ext cx="5965929" cy="369332"/>
          </a:xfrm>
          <a:prstGeom prst="rect">
            <a:avLst/>
          </a:prstGeom>
          <a:noFill/>
        </p:spPr>
        <p:txBody>
          <a:bodyPr wrap="none" rtlCol="0">
            <a:spAutoFit/>
          </a:bodyPr>
          <a:lstStyle/>
          <a:p>
            <a:r>
              <a:rPr lang="en-US" dirty="0"/>
              <a:t>Figure </a:t>
            </a:r>
            <a:r>
              <a:rPr lang="en-US" dirty="0" smtClean="0"/>
              <a:t>1.8, thebalancecareers.com, MR. GEORGE, 22/08/2014</a:t>
            </a:r>
            <a:endParaRPr lang="en-US" dirty="0"/>
          </a:p>
        </p:txBody>
      </p:sp>
    </p:spTree>
    <p:extLst>
      <p:ext uri="{BB962C8B-B14F-4D97-AF65-F5344CB8AC3E}">
        <p14:creationId xmlns:p14="http://schemas.microsoft.com/office/powerpoint/2010/main" val="41298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p:txBody>
          <a:bodyPr/>
          <a:lstStyle/>
          <a:p>
            <a:r>
              <a:rPr lang="en-US" dirty="0" smtClean="0"/>
              <a:t>IDM</a:t>
            </a:r>
            <a:endParaRPr lang="en-US" dirty="0"/>
          </a:p>
        </p:txBody>
      </p:sp>
      <p:pic>
        <p:nvPicPr>
          <p:cNvPr id="6" name="Picture Placeholder 5">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1131571"/>
            <a:ext cx="6747728" cy="4811452"/>
          </a:xfrm>
        </p:spPr>
      </p:pic>
      <p:grpSp>
        <p:nvGrpSpPr>
          <p:cNvPr id="2" name="Group 1" descr="Contact details group">
            <a:extLst>
              <a:ext uri="{FF2B5EF4-FFF2-40B4-BE49-F238E27FC236}">
                <a16:creationId xmlns:a16="http://schemas.microsoft.com/office/drawing/2014/main" id="{F37E3B88-BEB2-4978-BCED-DBC4D736AAE5}"/>
              </a:ext>
            </a:extLst>
          </p:cNvPr>
          <p:cNvGrpSpPr/>
          <p:nvPr/>
        </p:nvGrpSpPr>
        <p:grpSpPr>
          <a:xfrm>
            <a:off x="6870272" y="4462093"/>
            <a:ext cx="4064428" cy="1168162"/>
            <a:chOff x="6870272" y="4462093"/>
            <a:chExt cx="3720792" cy="1168162"/>
          </a:xfrm>
        </p:grpSpPr>
        <p:pic>
          <p:nvPicPr>
            <p:cNvPr id="25" name="Graphic 24" descr="User" title="Icon - Presenter Name">
              <a:extLst>
                <a:ext uri="{FF2B5EF4-FFF2-40B4-BE49-F238E27FC236}">
                  <a16:creationId xmlns:a16="http://schemas.microsoft.com/office/drawing/2014/main" id="{3A177D19-C8E3-4F5C-9A4A-5AF061B0347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870272" y="4462093"/>
              <a:ext cx="265014" cy="265015"/>
            </a:xfrm>
            <a:prstGeom prst="rect">
              <a:avLst/>
            </a:prstGeom>
          </p:spPr>
        </p:pic>
        <p:sp>
          <p:nvSpPr>
            <p:cNvPr id="29" name="Subtitle 2">
              <a:extLst>
                <a:ext uri="{FF2B5EF4-FFF2-40B4-BE49-F238E27FC236}">
                  <a16:creationId xmlns:a16="http://schemas.microsoft.com/office/drawing/2014/main" id="{1A7168F2-04B7-456D-A6BF-6219D132A9A7}"/>
                </a:ext>
              </a:extLst>
            </p:cNvPr>
            <p:cNvSpPr txBox="1">
              <a:spLocks/>
            </p:cNvSpPr>
            <p:nvPr/>
          </p:nvSpPr>
          <p:spPr>
            <a:xfrm>
              <a:off x="7247468" y="4462095"/>
              <a:ext cx="3343596" cy="2478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z="1800" spc="150" noProof="0" dirty="0" smtClean="0">
                  <a:solidFill>
                    <a:schemeClr val="tx1"/>
                  </a:solidFill>
                  <a:latin typeface="+mj-lt"/>
                  <a:cs typeface="Gill Sans" panose="020B0502020104020203" pitchFamily="34" charset="-79"/>
                </a:rPr>
                <a:t>K.P.I. </a:t>
              </a:r>
              <a:r>
                <a:rPr lang="en-ZA" sz="1800" spc="150" noProof="0" dirty="0" err="1" smtClean="0">
                  <a:solidFill>
                    <a:schemeClr val="tx1"/>
                  </a:solidFill>
                  <a:latin typeface="+mj-lt"/>
                  <a:cs typeface="Gill Sans" panose="020B0502020104020203" pitchFamily="34" charset="-79"/>
                </a:rPr>
                <a:t>Shenesh</a:t>
              </a:r>
              <a:r>
                <a:rPr lang="en-ZA" sz="1800" spc="150" noProof="0" dirty="0" smtClean="0">
                  <a:solidFill>
                    <a:schemeClr val="tx1"/>
                  </a:solidFill>
                  <a:latin typeface="+mj-lt"/>
                  <a:cs typeface="Gill Sans" panose="020B0502020104020203" pitchFamily="34" charset="-79"/>
                </a:rPr>
                <a:t> </a:t>
              </a:r>
              <a:r>
                <a:rPr lang="en-ZA" sz="1800" spc="150" noProof="0" dirty="0" err="1" smtClean="0">
                  <a:solidFill>
                    <a:schemeClr val="tx1"/>
                  </a:solidFill>
                  <a:latin typeface="+mj-lt"/>
                  <a:cs typeface="Gill Sans" panose="020B0502020104020203" pitchFamily="34" charset="-79"/>
                </a:rPr>
                <a:t>Perera</a:t>
              </a:r>
              <a:endParaRPr kumimoji="0" lang="en-ZA" sz="1800" u="none" strike="noStrike" kern="1200" cap="none" spc="150" normalizeH="0" baseline="0" noProof="0" dirty="0">
                <a:ln>
                  <a:noFill/>
                </a:ln>
                <a:solidFill>
                  <a:schemeClr val="tx1"/>
                </a:solidFill>
                <a:effectLst/>
                <a:uLnTx/>
                <a:uFillTx/>
                <a:latin typeface="+mj-lt"/>
                <a:cs typeface="Gill Sans" panose="020B0502020104020203" pitchFamily="34" charset="-79"/>
              </a:endParaRPr>
            </a:p>
          </p:txBody>
        </p:sp>
        <p:pic>
          <p:nvPicPr>
            <p:cNvPr id="28" name="Graphic 27" descr="Smart Phone" title="Icon - Presenter Phone Number">
              <a:extLst>
                <a:ext uri="{FF2B5EF4-FFF2-40B4-BE49-F238E27FC236}">
                  <a16:creationId xmlns:a16="http://schemas.microsoft.com/office/drawing/2014/main" id="{B7ED8C67-9B20-4988-8626-3F7E11AC559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870272" y="4891240"/>
              <a:ext cx="265014" cy="265015"/>
            </a:xfrm>
            <a:prstGeom prst="rect">
              <a:avLst/>
            </a:prstGeom>
          </p:spPr>
        </p:pic>
        <p:sp>
          <p:nvSpPr>
            <p:cNvPr id="30" name="Text Placeholder 17">
              <a:extLst>
                <a:ext uri="{FF2B5EF4-FFF2-40B4-BE49-F238E27FC236}">
                  <a16:creationId xmlns:a16="http://schemas.microsoft.com/office/drawing/2014/main" id="{05DA5CE2-4618-4163-B778-EE5B7D499CC7}"/>
                </a:ext>
              </a:extLst>
            </p:cNvPr>
            <p:cNvSpPr txBox="1">
              <a:spLocks/>
            </p:cNvSpPr>
            <p:nvPr/>
          </p:nvSpPr>
          <p:spPr>
            <a:xfrm>
              <a:off x="7247468" y="4794017"/>
              <a:ext cx="3087708" cy="36224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ZA" sz="1800" u="none" strike="noStrike" kern="1200" cap="none" spc="150" normalizeH="0" baseline="0" noProof="0" dirty="0" smtClean="0">
                  <a:ln>
                    <a:noFill/>
                  </a:ln>
                  <a:solidFill>
                    <a:schemeClr val="tx1"/>
                  </a:solidFill>
                  <a:effectLst/>
                  <a:uLnTx/>
                  <a:uFillTx/>
                  <a:latin typeface="+mj-lt"/>
                  <a:cs typeface="Gill Sans Light" panose="020B0302020104020203" pitchFamily="34" charset="-79"/>
                </a:rPr>
                <a:t>+94 0761964698</a:t>
              </a:r>
              <a:endParaRPr kumimoji="0" lang="en-ZA" sz="1800" u="none" strike="noStrike" kern="1200" cap="none" spc="150" normalizeH="0" baseline="0" noProof="0" dirty="0">
                <a:ln>
                  <a:noFill/>
                </a:ln>
                <a:solidFill>
                  <a:schemeClr val="tx1"/>
                </a:solidFill>
                <a:effectLst/>
                <a:uLnTx/>
                <a:uFillTx/>
                <a:latin typeface="+mj-lt"/>
                <a:cs typeface="Gill Sans Light" panose="020B0302020104020203" pitchFamily="34" charset="-79"/>
              </a:endParaRPr>
            </a:p>
          </p:txBody>
        </p:sp>
        <p:pic>
          <p:nvPicPr>
            <p:cNvPr id="26" name="Graphic 25" descr="Envelope" title="Icon Presenter Email">
              <a:extLst>
                <a:ext uri="{FF2B5EF4-FFF2-40B4-BE49-F238E27FC236}">
                  <a16:creationId xmlns:a16="http://schemas.microsoft.com/office/drawing/2014/main" id="{DACBF4AB-293D-4DFE-B772-B09A6512078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6870272" y="5365240"/>
              <a:ext cx="265014" cy="265015"/>
            </a:xfrm>
            <a:prstGeom prst="rect">
              <a:avLst/>
            </a:prstGeom>
          </p:spPr>
        </p:pic>
        <p:sp>
          <p:nvSpPr>
            <p:cNvPr id="31" name="Text Placeholder 18">
              <a:extLst>
                <a:ext uri="{FF2B5EF4-FFF2-40B4-BE49-F238E27FC236}">
                  <a16:creationId xmlns:a16="http://schemas.microsoft.com/office/drawing/2014/main" id="{EBFA468C-C482-47DB-BEFF-DA59E6F42024}"/>
                </a:ext>
              </a:extLst>
            </p:cNvPr>
            <p:cNvSpPr txBox="1">
              <a:spLocks/>
            </p:cNvSpPr>
            <p:nvPr/>
          </p:nvSpPr>
          <p:spPr>
            <a:xfrm>
              <a:off x="7247470" y="5365243"/>
              <a:ext cx="3087705" cy="187814"/>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ZA" sz="1800" u="none" strike="noStrike" kern="1200" cap="none" spc="150" normalizeH="0" noProof="0" dirty="0" smtClean="0">
                  <a:ln>
                    <a:noFill/>
                  </a:ln>
                  <a:solidFill>
                    <a:schemeClr val="tx1"/>
                  </a:solidFill>
                  <a:effectLst/>
                  <a:uLnTx/>
                  <a:uFillTx/>
                  <a:latin typeface="+mj-lt"/>
                  <a:cs typeface="Gill Sans Light" panose="020B0302020104020203" pitchFamily="34" charset="-79"/>
                </a:rPr>
                <a:t>sheneshperera23@gmail.com</a:t>
              </a:r>
              <a:endParaRPr kumimoji="0" lang="en-ZA" sz="1800" u="none" strike="noStrike" kern="1200" cap="none" spc="150" normalizeH="0" noProof="0" dirty="0">
                <a:ln>
                  <a:noFill/>
                </a:ln>
                <a:solidFill>
                  <a:schemeClr val="tx1"/>
                </a:solidFill>
                <a:effectLst/>
                <a:uLnTx/>
                <a:uFillTx/>
                <a:latin typeface="+mj-lt"/>
                <a:cs typeface="Gill Sans Light" panose="020B0302020104020203" pitchFamily="34" charset="-79"/>
              </a:endParaRPr>
            </a:p>
          </p:txBody>
        </p:sp>
      </p:grpSp>
    </p:spTree>
    <p:extLst>
      <p:ext uri="{BB962C8B-B14F-4D97-AF65-F5344CB8AC3E}">
        <p14:creationId xmlns:p14="http://schemas.microsoft.com/office/powerpoint/2010/main" val="380918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What is Team Dynamics?</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2</a:t>
            </a:fld>
            <a:endParaRPr lang="en-US" dirty="0"/>
          </a:p>
        </p:txBody>
      </p:sp>
    </p:spTree>
    <p:extLst>
      <p:ext uri="{BB962C8B-B14F-4D97-AF65-F5344CB8AC3E}">
        <p14:creationId xmlns:p14="http://schemas.microsoft.com/office/powerpoint/2010/main" val="697528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3078" y="240030"/>
            <a:ext cx="7452359" cy="1260921"/>
          </a:xfrm>
        </p:spPr>
        <p:txBody>
          <a:bodyPr>
            <a:normAutofit/>
          </a:bodyPr>
          <a:lstStyle/>
          <a:p>
            <a:pPr algn="ctr"/>
            <a:r>
              <a:rPr lang="en-US" dirty="0" smtClean="0"/>
              <a:t>The net of behaviors between or among teams.</a:t>
            </a:r>
            <a:endParaRPr lang="en-US" dirty="0"/>
          </a:p>
        </p:txBody>
      </p:sp>
      <p:sp>
        <p:nvSpPr>
          <p:cNvPr id="8" name="Text Placeholder 7"/>
          <p:cNvSpPr>
            <a:spLocks noGrp="1"/>
          </p:cNvSpPr>
          <p:nvPr>
            <p:ph type="body" sz="half" idx="2"/>
          </p:nvPr>
        </p:nvSpPr>
        <p:spPr>
          <a:xfrm>
            <a:off x="63077" y="1500951"/>
            <a:ext cx="5695077" cy="5220524"/>
          </a:xfrm>
        </p:spPr>
        <p:txBody>
          <a:bodyPr>
            <a:normAutofit/>
          </a:bodyPr>
          <a:lstStyle/>
          <a:p>
            <a:pPr marL="285750" indent="-285750">
              <a:buFont typeface="Arial" panose="020B0604020202020204" pitchFamily="34" charset="0"/>
              <a:buChar char="•"/>
            </a:pPr>
            <a:r>
              <a:rPr lang="en-US" sz="1800" dirty="0"/>
              <a:t>Team dynamics are the unconscious, psychological forces that influence the direction of a team’s </a:t>
            </a:r>
            <a:r>
              <a:rPr lang="en-US" sz="1800" dirty="0" smtClean="0"/>
              <a:t>behavior </a:t>
            </a:r>
            <a:r>
              <a:rPr lang="en-US" sz="1800" dirty="0"/>
              <a:t>and performance.  They are like undercurrents in the sea, which can carry boats in a different direction to the one they intend to </a:t>
            </a:r>
            <a:r>
              <a:rPr lang="en-US" sz="1800" dirty="0" smtClean="0"/>
              <a:t>sail.</a:t>
            </a:r>
          </a:p>
          <a:p>
            <a:pPr marL="285750" indent="-285750">
              <a:buFont typeface="Arial" panose="020B0604020202020204" pitchFamily="34" charset="0"/>
              <a:buChar char="•"/>
            </a:pPr>
            <a:r>
              <a:rPr lang="en-US" sz="1800" dirty="0" smtClean="0"/>
              <a:t>Team </a:t>
            </a:r>
            <a:r>
              <a:rPr lang="en-US" sz="1800" dirty="0"/>
              <a:t>dynamics are created by the nature of the team’s work, the personalities within the team, their working relationships with other people, and the environment in which the team works</a:t>
            </a:r>
            <a:r>
              <a:rPr lang="en-US" sz="1800" dirty="0" smtClean="0"/>
              <a:t>.</a:t>
            </a:r>
            <a:endParaRPr lang="en-US" sz="1800" dirty="0"/>
          </a:p>
          <a:p>
            <a:pPr marL="285750" indent="-285750">
              <a:buFont typeface="Arial" panose="020B0604020202020204" pitchFamily="34" charset="0"/>
              <a:buChar char="•"/>
            </a:pPr>
            <a:r>
              <a:rPr lang="en-US" sz="1800" dirty="0"/>
              <a:t>Team dynamics can be good - for example, when they improve overall team performance and/or get the best out of individual team members.  They can also be bad - for example, when they cause unproductive conflict, demotivation, and prevent the team from achieving its goals.</a:t>
            </a:r>
            <a:endParaRPr lang="en-US" sz="18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212508" y="1458379"/>
            <a:ext cx="5979492" cy="4247500"/>
          </a:xfrm>
        </p:spPr>
      </p:pic>
      <p:sp>
        <p:nvSpPr>
          <p:cNvPr id="2" name="TextBox 1"/>
          <p:cNvSpPr txBox="1"/>
          <p:nvPr/>
        </p:nvSpPr>
        <p:spPr>
          <a:xfrm>
            <a:off x="7012517" y="4994910"/>
            <a:ext cx="4675254" cy="369332"/>
          </a:xfrm>
          <a:prstGeom prst="rect">
            <a:avLst/>
          </a:prstGeom>
          <a:noFill/>
        </p:spPr>
        <p:txBody>
          <a:bodyPr wrap="none" rtlCol="0">
            <a:spAutoFit/>
          </a:bodyPr>
          <a:lstStyle/>
          <a:p>
            <a:r>
              <a:rPr lang="en-US" dirty="0"/>
              <a:t>Figure 1.0, </a:t>
            </a:r>
            <a:r>
              <a:rPr lang="en-US" dirty="0" smtClean="0"/>
              <a:t>teamdynamicsweb.com, 10/12/2017</a:t>
            </a:r>
            <a:endParaRPr lang="en-US" dirty="0"/>
          </a:p>
        </p:txBody>
      </p:sp>
    </p:spTree>
    <p:extLst>
      <p:ext uri="{BB962C8B-B14F-4D97-AF65-F5344CB8AC3E}">
        <p14:creationId xmlns:p14="http://schemas.microsoft.com/office/powerpoint/2010/main" val="569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How-to: Team Dynamics</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4</a:t>
            </a:fld>
            <a:endParaRPr lang="en-US" dirty="0"/>
          </a:p>
        </p:txBody>
      </p:sp>
    </p:spTree>
    <p:extLst>
      <p:ext uri="{BB962C8B-B14F-4D97-AF65-F5344CB8AC3E}">
        <p14:creationId xmlns:p14="http://schemas.microsoft.com/office/powerpoint/2010/main" val="28133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144441" y="1169432"/>
            <a:ext cx="6633549" cy="4194810"/>
          </a:xfrm>
        </p:spPr>
        <p:txBody>
          <a:bodyPr>
            <a:normAutofit/>
          </a:bodyPr>
          <a:lstStyle/>
          <a:p>
            <a:pPr marL="342900" indent="-342900">
              <a:buFont typeface="Wingdings" panose="05000000000000000000" pitchFamily="2" charset="2"/>
              <a:buChar char="ü"/>
            </a:pPr>
            <a:r>
              <a:rPr lang="en-US" sz="2000" dirty="0" smtClean="0"/>
              <a:t> </a:t>
            </a:r>
            <a:r>
              <a:rPr lang="en-US" sz="2000" dirty="0"/>
              <a:t>Identify a leader</a:t>
            </a:r>
          </a:p>
          <a:p>
            <a:pPr marL="342900" indent="-342900">
              <a:buFont typeface="Wingdings" panose="05000000000000000000" pitchFamily="2" charset="2"/>
              <a:buChar char="ü"/>
            </a:pPr>
            <a:r>
              <a:rPr lang="en-US" sz="2000" dirty="0" smtClean="0"/>
              <a:t>Establish </a:t>
            </a:r>
            <a:r>
              <a:rPr lang="en-US" sz="2000" dirty="0"/>
              <a:t>roles and responsibilities and discuss what each person “brings to the table”</a:t>
            </a:r>
          </a:p>
          <a:p>
            <a:pPr marL="342900" indent="-342900">
              <a:buFont typeface="Wingdings" panose="05000000000000000000" pitchFamily="2" charset="2"/>
              <a:buChar char="ü"/>
            </a:pPr>
            <a:r>
              <a:rPr lang="en-US" sz="2000" dirty="0" smtClean="0"/>
              <a:t>Create goals and objectives</a:t>
            </a:r>
          </a:p>
          <a:p>
            <a:pPr marL="342900" indent="-342900">
              <a:buFont typeface="Wingdings" panose="05000000000000000000" pitchFamily="2" charset="2"/>
              <a:buChar char="ü"/>
            </a:pPr>
            <a:r>
              <a:rPr lang="en-US" sz="2000" dirty="0" smtClean="0"/>
              <a:t>Establish </a:t>
            </a:r>
            <a:r>
              <a:rPr lang="en-US" sz="2000" dirty="0"/>
              <a:t>an agenda for managing time to complete tasks and </a:t>
            </a:r>
            <a:r>
              <a:rPr lang="en-US" sz="2000" dirty="0" smtClean="0"/>
              <a:t>meeting</a:t>
            </a:r>
          </a:p>
          <a:p>
            <a:pPr marL="342900" indent="-342900">
              <a:buFont typeface="Wingdings" panose="05000000000000000000" pitchFamily="2" charset="2"/>
              <a:buChar char="ü"/>
            </a:pPr>
            <a:r>
              <a:rPr lang="en-US" sz="2000" dirty="0"/>
              <a:t>Develop a method to determine how your team will reach agreement</a:t>
            </a:r>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5</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360398" y="1224439"/>
            <a:ext cx="5979492" cy="4247500"/>
          </a:xfrm>
        </p:spPr>
      </p:pic>
      <p:sp>
        <p:nvSpPr>
          <p:cNvPr id="2" name="TextBox 1"/>
          <p:cNvSpPr txBox="1"/>
          <p:nvPr/>
        </p:nvSpPr>
        <p:spPr>
          <a:xfrm>
            <a:off x="7012517" y="4823460"/>
            <a:ext cx="4675254" cy="369332"/>
          </a:xfrm>
          <a:prstGeom prst="rect">
            <a:avLst/>
          </a:prstGeom>
          <a:noFill/>
        </p:spPr>
        <p:txBody>
          <a:bodyPr wrap="none" rtlCol="0">
            <a:spAutoFit/>
          </a:bodyPr>
          <a:lstStyle/>
          <a:p>
            <a:r>
              <a:rPr lang="en-US" dirty="0"/>
              <a:t>Figure </a:t>
            </a:r>
            <a:r>
              <a:rPr lang="en-US" dirty="0" smtClean="0"/>
              <a:t>1.1, teamdynamicsweb.com, 10/12/2017</a:t>
            </a:r>
            <a:endParaRPr lang="en-US" dirty="0"/>
          </a:p>
        </p:txBody>
      </p:sp>
    </p:spTree>
    <p:extLst>
      <p:ext uri="{BB962C8B-B14F-4D97-AF65-F5344CB8AC3E}">
        <p14:creationId xmlns:p14="http://schemas.microsoft.com/office/powerpoint/2010/main" val="56294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358857" y="1458379"/>
            <a:ext cx="6149431" cy="4904105"/>
          </a:xfrm>
        </p:spPr>
        <p:txBody>
          <a:bodyPr>
            <a:normAutofit/>
          </a:bodyPr>
          <a:lstStyle/>
          <a:p>
            <a:pPr marL="285750" indent="-285750">
              <a:buFont typeface="Wingdings" panose="05000000000000000000" pitchFamily="2" charset="2"/>
              <a:buChar char="ü"/>
            </a:pPr>
            <a:r>
              <a:rPr lang="en-US" sz="1800" dirty="0"/>
              <a:t>Establish ground rules for </a:t>
            </a:r>
            <a:r>
              <a:rPr lang="en-US" sz="1800" dirty="0" smtClean="0"/>
              <a:t>meetings</a:t>
            </a:r>
          </a:p>
          <a:p>
            <a:pPr marL="285750" indent="-285750">
              <a:buFont typeface="Wingdings" panose="05000000000000000000" pitchFamily="2" charset="2"/>
              <a:buChar char="ü"/>
            </a:pPr>
            <a:r>
              <a:rPr lang="en-US" sz="1800" dirty="0"/>
              <a:t>Ensure proper and timely use of quality </a:t>
            </a:r>
            <a:r>
              <a:rPr lang="en-US" sz="1800" dirty="0" smtClean="0"/>
              <a:t>tools</a:t>
            </a:r>
          </a:p>
          <a:p>
            <a:pPr marL="285750" indent="-285750">
              <a:buFont typeface="Wingdings" panose="05000000000000000000" pitchFamily="2" charset="2"/>
              <a:buChar char="ü"/>
            </a:pPr>
            <a:r>
              <a:rPr lang="en-US" sz="1800" dirty="0" smtClean="0"/>
              <a:t>Immediately deal </a:t>
            </a:r>
            <a:r>
              <a:rPr lang="en-US" sz="1800" dirty="0"/>
              <a:t>with maladaptive behaviors, with consequences </a:t>
            </a:r>
            <a:r>
              <a:rPr lang="en-US" sz="1800" dirty="0" smtClean="0"/>
              <a:t>included</a:t>
            </a:r>
          </a:p>
          <a:p>
            <a:pPr marL="285750" indent="-285750">
              <a:buFont typeface="Wingdings" panose="05000000000000000000" pitchFamily="2" charset="2"/>
              <a:buChar char="ü"/>
            </a:pPr>
            <a:r>
              <a:rPr lang="en-US" sz="1800" dirty="0"/>
              <a:t>Quickly start each project or </a:t>
            </a:r>
            <a:r>
              <a:rPr lang="en-US" sz="1800" dirty="0" smtClean="0"/>
              <a:t>task</a:t>
            </a:r>
          </a:p>
          <a:p>
            <a:pPr marL="285750" indent="-285750">
              <a:buFont typeface="Wingdings" panose="05000000000000000000" pitchFamily="2" charset="2"/>
              <a:buChar char="ü"/>
            </a:pPr>
            <a:r>
              <a:rPr lang="en-US" sz="1800" dirty="0"/>
              <a:t>State what’s working, as well as how to improve what’s not</a:t>
            </a:r>
            <a:endParaRPr lang="en-US" sz="18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12"/>
          </p:nvPr>
        </p:nvSpPr>
        <p:spPr/>
        <p:txBody>
          <a:bodyPr/>
          <a:lstStyle/>
          <a:p>
            <a:fld id="{8C2E478F-E849-4A8C-AF1F-CBCC78A7CBFA}" type="slidenum">
              <a:rPr lang="en-US" smtClean="0"/>
              <a:pPr/>
              <a:t>6</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6212508" y="1458379"/>
            <a:ext cx="5979492" cy="4247500"/>
          </a:xfrm>
        </p:spPr>
      </p:pic>
      <p:sp>
        <p:nvSpPr>
          <p:cNvPr id="2" name="TextBox 1"/>
          <p:cNvSpPr txBox="1"/>
          <p:nvPr/>
        </p:nvSpPr>
        <p:spPr>
          <a:xfrm>
            <a:off x="7012517" y="4994910"/>
            <a:ext cx="4675254" cy="369332"/>
          </a:xfrm>
          <a:prstGeom prst="rect">
            <a:avLst/>
          </a:prstGeom>
          <a:noFill/>
        </p:spPr>
        <p:txBody>
          <a:bodyPr wrap="none" rtlCol="0">
            <a:spAutoFit/>
          </a:bodyPr>
          <a:lstStyle/>
          <a:p>
            <a:r>
              <a:rPr lang="en-US" dirty="0"/>
              <a:t>Figure </a:t>
            </a:r>
            <a:r>
              <a:rPr lang="en-US" dirty="0" smtClean="0"/>
              <a:t>1.2, teamdynamicsweb.com, 10/12/2017</a:t>
            </a:r>
            <a:endParaRPr lang="en-US" dirty="0"/>
          </a:p>
        </p:txBody>
      </p:sp>
    </p:spTree>
    <p:extLst>
      <p:ext uri="{BB962C8B-B14F-4D97-AF65-F5344CB8AC3E}">
        <p14:creationId xmlns:p14="http://schemas.microsoft.com/office/powerpoint/2010/main" val="246639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8A24D66-1393-5A4A-A837-99DB7C78625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0" y="242455"/>
            <a:ext cx="12192000" cy="6373090"/>
          </a:xfrm>
        </p:spPr>
      </p:pic>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TextBox 1"/>
          <p:cNvSpPr txBox="1"/>
          <p:nvPr/>
        </p:nvSpPr>
        <p:spPr>
          <a:xfrm>
            <a:off x="2747294" y="0"/>
            <a:ext cx="6697411" cy="369332"/>
          </a:xfrm>
          <a:prstGeom prst="rect">
            <a:avLst/>
          </a:prstGeom>
          <a:noFill/>
        </p:spPr>
        <p:txBody>
          <a:bodyPr wrap="none" rtlCol="0">
            <a:spAutoFit/>
          </a:bodyPr>
          <a:lstStyle/>
          <a:p>
            <a:r>
              <a:rPr lang="en-US" dirty="0"/>
              <a:t>Figure 1.4, </a:t>
            </a:r>
            <a:r>
              <a:rPr lang="en-US" dirty="0">
                <a:hlinkClick r:id="rId4"/>
              </a:rPr>
              <a:t>http://</a:t>
            </a:r>
            <a:r>
              <a:rPr lang="en-US" dirty="0" smtClean="0">
                <a:hlinkClick r:id="rId4"/>
              </a:rPr>
              <a:t>blog.practiceplan.co.uk</a:t>
            </a:r>
            <a:r>
              <a:rPr lang="en-US" dirty="0" smtClean="0"/>
              <a:t>, </a:t>
            </a:r>
            <a:r>
              <a:rPr lang="en-US" cap="all" dirty="0"/>
              <a:t>LEWIS </a:t>
            </a:r>
            <a:r>
              <a:rPr lang="en-US" cap="all" dirty="0" smtClean="0"/>
              <a:t>MOODY, 11/11/2016</a:t>
            </a:r>
            <a:endParaRPr lang="en-US" dirty="0"/>
          </a:p>
        </p:txBody>
      </p:sp>
    </p:spTree>
    <p:extLst>
      <p:ext uri="{BB962C8B-B14F-4D97-AF65-F5344CB8AC3E}">
        <p14:creationId xmlns:p14="http://schemas.microsoft.com/office/powerpoint/2010/main" val="96375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19538"/>
            <a:ext cx="12192000" cy="6601459"/>
          </a:xfrm>
        </p:spPr>
      </p:pic>
      <p:sp>
        <p:nvSpPr>
          <p:cNvPr id="4" name="Title 3"/>
          <p:cNvSpPr>
            <a:spLocks noGrp="1"/>
          </p:cNvSpPr>
          <p:nvPr>
            <p:ph type="title"/>
          </p:nvPr>
        </p:nvSpPr>
        <p:spPr bwMode="blackGray">
          <a:xfrm>
            <a:off x="0" y="2647012"/>
            <a:ext cx="12192000" cy="1872028"/>
          </a:xfrm>
        </p:spPr>
        <p:txBody>
          <a:bodyPr/>
          <a:lstStyle/>
          <a:p>
            <a:pPr algn="ctr"/>
            <a:r>
              <a:rPr lang="en-US" dirty="0" smtClean="0"/>
              <a:t>Videos to understand Team Dynamics better</a:t>
            </a:r>
            <a:endParaRPr lang="en-US" dirty="0"/>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416490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8</a:t>
            </a:fld>
            <a:endParaRPr lang="en-US" dirty="0"/>
          </a:p>
        </p:txBody>
      </p:sp>
    </p:spTree>
    <p:extLst>
      <p:ext uri="{BB962C8B-B14F-4D97-AF65-F5344CB8AC3E}">
        <p14:creationId xmlns:p14="http://schemas.microsoft.com/office/powerpoint/2010/main" val="622949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45C00377-489B-40EC-B059-26BDDD2E89B9}" type="slidenum">
              <a:rPr lang="en-US" smtClean="0"/>
              <a:pPr/>
              <a:t>9</a:t>
            </a:fld>
            <a:endParaRPr lang="en-US" dirty="0"/>
          </a:p>
        </p:txBody>
      </p:sp>
      <p:pic>
        <p:nvPicPr>
          <p:cNvPr id="6" name="6fbE52YDEjU"/>
          <p:cNvPicPr>
            <a:picLocks noRot="1" noChangeAspect="1"/>
          </p:cNvPicPr>
          <p:nvPr>
            <a:videoFile r:link="rId1"/>
          </p:nvPr>
        </p:nvPicPr>
        <p:blipFill>
          <a:blip r:embed="rId3"/>
          <a:stretch>
            <a:fillRect/>
          </a:stretch>
        </p:blipFill>
        <p:spPr>
          <a:xfrm>
            <a:off x="374110" y="392192"/>
            <a:ext cx="11494770" cy="6465808"/>
          </a:xfrm>
          <a:prstGeom prst="rect">
            <a:avLst/>
          </a:prstGeom>
        </p:spPr>
      </p:pic>
      <p:sp>
        <p:nvSpPr>
          <p:cNvPr id="7" name="TextBox 6"/>
          <p:cNvSpPr txBox="1"/>
          <p:nvPr/>
        </p:nvSpPr>
        <p:spPr>
          <a:xfrm>
            <a:off x="4987290" y="22860"/>
            <a:ext cx="3097530" cy="369332"/>
          </a:xfrm>
          <a:prstGeom prst="rect">
            <a:avLst/>
          </a:prstGeom>
          <a:noFill/>
        </p:spPr>
        <p:txBody>
          <a:bodyPr wrap="square" rtlCol="0">
            <a:spAutoFit/>
          </a:bodyPr>
          <a:lstStyle/>
          <a:p>
            <a:r>
              <a:rPr lang="en-US" dirty="0" smtClean="0"/>
              <a:t>If video doesn’t load, click </a:t>
            </a:r>
            <a:r>
              <a:rPr lang="en-US" dirty="0" smtClean="0">
                <a:hlinkClick r:id="rId4"/>
              </a:rPr>
              <a:t>here</a:t>
            </a:r>
            <a:endParaRPr lang="en-US" dirty="0"/>
          </a:p>
        </p:txBody>
      </p:sp>
    </p:spTree>
    <p:extLst>
      <p:ext uri="{BB962C8B-B14F-4D97-AF65-F5344CB8AC3E}">
        <p14:creationId xmlns:p14="http://schemas.microsoft.com/office/powerpoint/2010/main" val="237430740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ter_Template_AS - v5.potx" id="{C015AB26-ADC1-4682-970F-344546D64786}" vid="{6C8412DC-6F53-4CDC-BBD3-B7ECD00541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TF33670525</Template>
  <TotalTime>0</TotalTime>
  <Words>630</Words>
  <Application>Microsoft Office PowerPoint</Application>
  <PresentationFormat>Widescreen</PresentationFormat>
  <Paragraphs>106</Paragraphs>
  <Slides>18</Slides>
  <Notes>14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Bebas</vt:lpstr>
      <vt:lpstr>Calibri</vt:lpstr>
      <vt:lpstr>Calibri Light</vt:lpstr>
      <vt:lpstr>Gill Sans</vt:lpstr>
      <vt:lpstr>Gill Sans Light</vt:lpstr>
      <vt:lpstr>Wingdings</vt:lpstr>
      <vt:lpstr>Office Theme</vt:lpstr>
      <vt:lpstr>Team Dynamics</vt:lpstr>
      <vt:lpstr>What is Team Dynamics?</vt:lpstr>
      <vt:lpstr>The net of behaviors between or among teams.</vt:lpstr>
      <vt:lpstr>How-to: Team Dynamics</vt:lpstr>
      <vt:lpstr>PowerPoint Presentation</vt:lpstr>
      <vt:lpstr>PowerPoint Presentation</vt:lpstr>
      <vt:lpstr>Large Image slide</vt:lpstr>
      <vt:lpstr>Videos to understand Team Dynamics better</vt:lpstr>
      <vt:lpstr>PowerPoint Presentation</vt:lpstr>
      <vt:lpstr>PowerPoint Presentation</vt:lpstr>
      <vt:lpstr>What is good team dynamics?</vt:lpstr>
      <vt:lpstr>A team with positive team dynamics tend to have team members who trust each other.</vt:lpstr>
      <vt:lpstr>What is bad team dynamics?</vt:lpstr>
      <vt:lpstr>A group of people who dislike working with each other.</vt:lpstr>
      <vt:lpstr>How to improve &amp; maintain team dynamics?</vt:lpstr>
      <vt:lpstr>PowerPoint Presentation</vt:lpstr>
      <vt:lpstr>Large Image slide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2019-02-21T13:20:10Z</dcterms:created>
  <dcterms:modified xsi:type="dcterms:W3CDTF">2019-02-21T14:10:44Z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2018-08-01T19:01:31.0731005Z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